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1" r:id="rId3"/>
    <p:sldId id="292" r:id="rId4"/>
    <p:sldId id="306" r:id="rId5"/>
    <p:sldId id="302" r:id="rId6"/>
    <p:sldId id="314" r:id="rId7"/>
    <p:sldId id="301" r:id="rId8"/>
    <p:sldId id="316" r:id="rId9"/>
    <p:sldId id="315" r:id="rId10"/>
    <p:sldId id="30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A2D"/>
    <a:srgbClr val="0033CC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8" autoAdjust="0"/>
    <p:restoredTop sz="94714" autoAdjust="0"/>
  </p:normalViewPr>
  <p:slideViewPr>
    <p:cSldViewPr>
      <p:cViewPr>
        <p:scale>
          <a:sx n="100" d="100"/>
          <a:sy n="100" d="100"/>
        </p:scale>
        <p:origin x="-90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15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The Internet and Your Job Search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85800" y="1295400"/>
          <a:ext cx="7924800" cy="68580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Eight Tips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Using LinkedIn to Find A Job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0600" y="1981200"/>
            <a:ext cx="723900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Use LinkedIn to build your professional network. </a:t>
            </a:r>
          </a:p>
          <a:p>
            <a:pPr marL="400050" lvl="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Use the job search engine to find jobs of interest.</a:t>
            </a:r>
          </a:p>
          <a:p>
            <a:pPr marL="400050" lvl="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Join a professional group or groups.</a:t>
            </a:r>
          </a:p>
          <a:p>
            <a:pPr marL="40005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Take care in setting up your profile.</a:t>
            </a:r>
          </a:p>
          <a:p>
            <a:pPr marL="40005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Add an appropriate head shot to your profile, if desired.</a:t>
            </a:r>
          </a:p>
          <a:p>
            <a:pPr marL="40005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Make use of the "Recommendations" section.</a:t>
            </a:r>
          </a:p>
          <a:p>
            <a:pPr marL="40005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Use the "Summary" section to list achievements.</a:t>
            </a:r>
          </a:p>
          <a:p>
            <a:pPr marL="400050" indent="-400050">
              <a:spcBef>
                <a:spcPts val="55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Control "who sees what."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Utilizing the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1"/>
            <a:ext cx="4267200" cy="42672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200" dirty="0" smtClean="0"/>
              <a:t>Researching companies of interest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 smtClean="0"/>
              <a:t>Targeting employers and hiring managers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 smtClean="0"/>
              <a:t>Posting resumes on company websites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 smtClean="0"/>
              <a:t>Sending e-resumes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 smtClean="0"/>
              <a:t>Creating social media pages to display your resume and recommendations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05001"/>
            <a:ext cx="3962400" cy="41910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200" dirty="0" smtClean="0"/>
              <a:t>Uncovering job leads through LinkedIn, Craigslist, and online trade journals and newspapers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 smtClean="0"/>
              <a:t>Networking through social media websites, groups, and forums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 smtClean="0"/>
              <a:t>Gathering information to help you select appropriate keywords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8153400" cy="492443"/>
          </a:xfrm>
          <a:prstGeom prst="rect">
            <a:avLst/>
          </a:prstGeom>
          <a:solidFill>
            <a:srgbClr val="E10A2D"/>
          </a:solidFill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Main Areas in Which the Internet Has Proven Valuable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Role of the Internet Today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72000"/>
          </a:xfrm>
        </p:spPr>
        <p:txBody>
          <a:bodyPr/>
          <a:lstStyle/>
          <a:p>
            <a:r>
              <a:rPr lang="en-US" sz="2700" dirty="0" smtClean="0"/>
              <a:t>More employers now maintain their own corporate websites and are using the Internet to uncover information on prospective candidates.</a:t>
            </a:r>
          </a:p>
          <a:p>
            <a:r>
              <a:rPr lang="en-US" sz="2700" dirty="0" smtClean="0"/>
              <a:t>Serious job seekers should maintain a professional Internet presence, such as a LinkedIn account.</a:t>
            </a:r>
          </a:p>
          <a:p>
            <a:r>
              <a:rPr lang="en-US" sz="2700" dirty="0" smtClean="0"/>
              <a:t>Online security is an issue.</a:t>
            </a:r>
          </a:p>
          <a:p>
            <a:pPr lvl="1"/>
            <a:r>
              <a:rPr lang="en-US" dirty="0" smtClean="0"/>
              <a:t>To protect yourself, post only on sites that offer anonymous posting where your true identity is masked until a legitimate employer enquires.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E-Mail and the Job Search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dirty="0" smtClean="0"/>
              <a:t>Having an appropriate e-mail address is crucial.</a:t>
            </a:r>
          </a:p>
          <a:p>
            <a:pPr lvl="1"/>
            <a:r>
              <a:rPr lang="en-US" dirty="0" smtClean="0"/>
              <a:t>Many employers:</a:t>
            </a:r>
          </a:p>
          <a:p>
            <a:pPr lvl="2"/>
            <a:r>
              <a:rPr lang="en-US" dirty="0" smtClean="0"/>
              <a:t>Will want to contact you via e-mail.</a:t>
            </a:r>
          </a:p>
          <a:p>
            <a:pPr lvl="2"/>
            <a:r>
              <a:rPr lang="en-US" dirty="0" smtClean="0"/>
              <a:t>Prefer e-mail as the method for receiving resumes and post-interview thank-you notes.</a:t>
            </a:r>
          </a:p>
          <a:p>
            <a:r>
              <a:rPr lang="en-US" dirty="0" smtClean="0"/>
              <a:t>Having a separate e-mail account dedicated to your job search is a good strategy.</a:t>
            </a:r>
          </a:p>
          <a:p>
            <a:pPr lvl="1"/>
            <a:r>
              <a:rPr lang="en-US" dirty="0" smtClean="0"/>
              <a:t>Choose a conservative e-mail address.</a:t>
            </a:r>
          </a:p>
          <a:p>
            <a:pPr lvl="1"/>
            <a:r>
              <a:rPr lang="en-US" dirty="0" smtClean="0"/>
              <a:t>Double-check spelling and grammar on all e-mail correspondence.</a:t>
            </a:r>
          </a:p>
          <a:p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Corporate Websites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724400"/>
          </a:xfrm>
        </p:spPr>
        <p:txBody>
          <a:bodyPr/>
          <a:lstStyle/>
          <a:p>
            <a:r>
              <a:rPr lang="en-US" dirty="0" smtClean="0"/>
              <a:t>Today, most large companies maintain their own websites.</a:t>
            </a:r>
          </a:p>
          <a:p>
            <a:pPr lvl="1"/>
            <a:r>
              <a:rPr lang="en-US" dirty="0" smtClean="0"/>
              <a:t>Resumes posted to a corporate website automatically enter the corporate database.</a:t>
            </a:r>
          </a:p>
          <a:p>
            <a:pPr lvl="1">
              <a:spcBef>
                <a:spcPts val="400"/>
              </a:spcBef>
              <a:buSzPct val="100000"/>
            </a:pPr>
            <a:r>
              <a:rPr lang="en-US" dirty="0" smtClean="0"/>
              <a:t>Some sites require candidates to complete an online application.</a:t>
            </a:r>
          </a:p>
          <a:p>
            <a:pPr>
              <a:buSzPct val="100000"/>
            </a:pPr>
            <a:r>
              <a:rPr lang="en-US" dirty="0" smtClean="0"/>
              <a:t>Use corporate websites to:</a:t>
            </a:r>
          </a:p>
          <a:p>
            <a:pPr lvl="1">
              <a:buSzPct val="100000"/>
            </a:pPr>
            <a:r>
              <a:rPr lang="en-US" dirty="0" smtClean="0"/>
              <a:t>Uncover job leads in your field.</a:t>
            </a:r>
          </a:p>
          <a:p>
            <a:pPr lvl="2">
              <a:spcBef>
                <a:spcPts val="0"/>
              </a:spcBef>
              <a:buSzPct val="100000"/>
            </a:pPr>
            <a:r>
              <a:rPr lang="en-US" dirty="0" smtClean="0"/>
              <a:t>Jobs posted actually exist.</a:t>
            </a:r>
          </a:p>
          <a:p>
            <a:pPr lvl="2">
              <a:spcBef>
                <a:spcPts val="0"/>
              </a:spcBef>
              <a:buSzPct val="100000"/>
            </a:pPr>
            <a:r>
              <a:rPr lang="en-US" dirty="0" smtClean="0"/>
              <a:t>Candidates who answer these ads will normally be considered quickly.</a:t>
            </a:r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Corporate Websites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724400"/>
          </a:xfrm>
        </p:spPr>
        <p:txBody>
          <a:bodyPr/>
          <a:lstStyle/>
          <a:p>
            <a:pPr lvl="1">
              <a:buSzPct val="100000"/>
            </a:pPr>
            <a:r>
              <a:rPr lang="en-US" dirty="0" smtClean="0"/>
              <a:t>Research the company. </a:t>
            </a:r>
          </a:p>
          <a:p>
            <a:pPr lvl="2">
              <a:buSzPct val="100000"/>
            </a:pPr>
            <a:r>
              <a:rPr lang="en-US" dirty="0" smtClean="0"/>
              <a:t>Read the mission statement.</a:t>
            </a:r>
          </a:p>
          <a:p>
            <a:pPr lvl="2">
              <a:buSzPct val="100000"/>
            </a:pPr>
            <a:r>
              <a:rPr lang="en-US" dirty="0" smtClean="0"/>
              <a:t>Determine where the company is headed and if it meets your career goals.</a:t>
            </a:r>
          </a:p>
          <a:p>
            <a:pPr lvl="1"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/>
              <a:t>Gather information for your interview.</a:t>
            </a:r>
          </a:p>
          <a:p>
            <a:pPr lvl="1"/>
            <a:r>
              <a:rPr lang="en-US" dirty="0" smtClean="0"/>
              <a:t>Identify keywords for your resume.</a:t>
            </a:r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19200" y="2971800"/>
            <a:ext cx="7010400" cy="11430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rgbClr val="E10A2D"/>
                </a:solidFill>
              </a:rPr>
              <a:t>Caution:</a:t>
            </a:r>
            <a:r>
              <a:rPr lang="en-US" sz="2200" b="1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What you read on a company's website is controlled information. To find an unbiased view of a company, investigate it further.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Web Options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Specialized job boards and trade journals.</a:t>
            </a:r>
          </a:p>
          <a:p>
            <a:r>
              <a:rPr lang="en-US" dirty="0" smtClean="0"/>
              <a:t>Professional blogs.</a:t>
            </a:r>
          </a:p>
          <a:p>
            <a:pPr lvl="1"/>
            <a:r>
              <a:rPr lang="en-US" dirty="0" smtClean="0"/>
              <a:t>Keep up to date in your area of interest.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Add to your network of contacts.</a:t>
            </a:r>
          </a:p>
          <a:p>
            <a:r>
              <a:rPr lang="en-US" dirty="0" smtClean="0"/>
              <a:t>Websites such as YouTube.</a:t>
            </a:r>
          </a:p>
          <a:p>
            <a:pPr lvl="1"/>
            <a:r>
              <a:rPr lang="en-US" dirty="0" smtClean="0"/>
              <a:t>View instructional videos relating to a job search.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Post your own video resume. </a:t>
            </a:r>
          </a:p>
          <a:p>
            <a:r>
              <a:rPr lang="en-US" dirty="0" smtClean="0"/>
              <a:t>Social media sites such as LinkedIn.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Network with people regardless of geographic limits. 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Web Options </a:t>
            </a:r>
            <a:r>
              <a:rPr lang="en-US" sz="2400" dirty="0" smtClean="0"/>
              <a:t>(Continued)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Newsgroups.</a:t>
            </a:r>
          </a:p>
          <a:p>
            <a:pPr lvl="1"/>
            <a:r>
              <a:rPr lang="en-US" dirty="0" smtClean="0"/>
              <a:t>Are specialized bulletin boards for online discussion.</a:t>
            </a:r>
          </a:p>
          <a:p>
            <a:pPr lvl="2"/>
            <a:r>
              <a:rPr lang="en-US" dirty="0" smtClean="0"/>
              <a:t>Each is categorized by specific industry or location.</a:t>
            </a:r>
          </a:p>
          <a:p>
            <a:pPr lvl="2"/>
            <a:r>
              <a:rPr lang="en-US" dirty="0" smtClean="0"/>
              <a:t>Each newsgroup is devoted to a specific topic.</a:t>
            </a:r>
          </a:p>
          <a:p>
            <a:pPr lvl="2"/>
            <a:r>
              <a:rPr lang="en-US" dirty="0" smtClean="0"/>
              <a:t>Visitors post and read messages online.</a:t>
            </a:r>
          </a:p>
          <a:p>
            <a:r>
              <a:rPr lang="en-US" dirty="0" smtClean="0"/>
              <a:t>Mailing lists.</a:t>
            </a:r>
          </a:p>
          <a:p>
            <a:pPr lvl="1"/>
            <a:r>
              <a:rPr lang="en-US" dirty="0" smtClean="0"/>
              <a:t>Are e-mail discussion groups.</a:t>
            </a:r>
          </a:p>
          <a:p>
            <a:pPr lvl="2"/>
            <a:r>
              <a:rPr lang="en-US" dirty="0" smtClean="0"/>
              <a:t>Postings are e-mailed to each member individually.</a:t>
            </a:r>
          </a:p>
          <a:p>
            <a:pPr lvl="1"/>
            <a:r>
              <a:rPr lang="en-US" dirty="0" smtClean="0"/>
              <a:t>Are a smaller and more personalized way to network.</a:t>
            </a:r>
          </a:p>
          <a:p>
            <a:pPr lvl="1"/>
            <a:r>
              <a:rPr lang="en-US" dirty="0" smtClean="0"/>
              <a:t>Many lists and are not open to everyone.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LinkedIn.</a:t>
            </a:r>
          </a:p>
          <a:p>
            <a:pPr lvl="1"/>
            <a:r>
              <a:rPr lang="en-US" dirty="0" smtClean="0"/>
              <a:t>Operates the world's largest professional network on the Internet.</a:t>
            </a:r>
          </a:p>
          <a:p>
            <a:pPr lvl="1">
              <a:spcBef>
                <a:spcPts val="176"/>
              </a:spcBef>
            </a:pPr>
            <a:r>
              <a:rPr lang="en-US" dirty="0" smtClean="0"/>
              <a:t>Consolidates many of the major components of an Internet job search into one website.</a:t>
            </a:r>
          </a:p>
          <a:p>
            <a:pPr lvl="1">
              <a:spcBef>
                <a:spcPts val="176"/>
              </a:spcBef>
            </a:pPr>
            <a:r>
              <a:rPr lang="en-US" dirty="0" smtClean="0"/>
              <a:t>Enables you to maintain an online presence which will appear whenever employers search for you online. </a:t>
            </a:r>
          </a:p>
          <a:p>
            <a:pPr lvl="1">
              <a:spcBef>
                <a:spcPts val="176"/>
              </a:spcBef>
            </a:pPr>
            <a:r>
              <a:rPr lang="en-US" dirty="0" smtClean="0"/>
              <a:t>Allows you to control which information is available to whom.</a:t>
            </a:r>
          </a:p>
          <a:p>
            <a:pPr marL="342900" lvl="1" indent="-342900">
              <a:buClr>
                <a:srgbClr val="E10A2D"/>
              </a:buClr>
              <a:buSzPct val="95000"/>
            </a:pPr>
            <a:r>
              <a:rPr lang="en-US" sz="2800" dirty="0" smtClean="0"/>
              <a:t>The best way to learn about LinkedIn is to sign up and use it.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1958</TotalTime>
  <Words>658</Words>
  <Application>Microsoft Office PowerPoint</Application>
  <PresentationFormat>On-screen Show (4:3)</PresentationFormat>
  <Paragraphs>130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15</vt:lpstr>
      <vt:lpstr>Utilizing the Internet</vt:lpstr>
      <vt:lpstr> The Role of the Internet Today </vt:lpstr>
      <vt:lpstr> E-Mail and the Job Search </vt:lpstr>
      <vt:lpstr> Corporate Websites </vt:lpstr>
      <vt:lpstr> Corporate Websites (Continued) </vt:lpstr>
      <vt:lpstr>Other Web Options </vt:lpstr>
      <vt:lpstr>Other Web Options (Continued) </vt:lpstr>
      <vt:lpstr>LinkedIn </vt:lpstr>
      <vt:lpstr>Tips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228</cp:revision>
  <dcterms:created xsi:type="dcterms:W3CDTF">2011-08-23T17:18:45Z</dcterms:created>
  <dcterms:modified xsi:type="dcterms:W3CDTF">2011-09-22T14:48:22Z</dcterms:modified>
</cp:coreProperties>
</file>